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69C618-9F69-47D3-90AC-AAD8119C8B02}">
  <a:tblStyle styleId="{0D69C618-9F69-47D3-90AC-AAD8119C8B0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3936A8B-9805-4F0B-B6ED-0ED2CF3C3F4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3297ed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53297ed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4e0f1a41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4e0f1a41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4e0f1a41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4e0f1a41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22801cfe1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22801cfe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53297ed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53297ed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e0f1a41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4e0f1a41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4e0f1a4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4e0f1a4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4e0f1a415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4e0f1a415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4e0f1a4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4e0f1a4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22801cfe1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22801cfe1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22801cfe1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22801cfe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e0f1a4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4e0f1a4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4e0f1a4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4e0f1a4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4e0f1a4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4e0f1a4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Price Prediction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 Mignone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Tonnar Castellano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 Painter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28" name="Google Shape;228;p45"/>
          <p:cNvSpPr txBox="1"/>
          <p:nvPr>
            <p:ph idx="1" type="body"/>
          </p:nvPr>
        </p:nvSpPr>
        <p:spPr>
          <a:xfrm>
            <a:off x="873675" y="1386425"/>
            <a:ext cx="58158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R2 = 0.9975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Goodness of fit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Strong relationship between model and price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RMSE = $40,819.09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Concentration of data around the best fit line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Results justify only linear regression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complex models would overfit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training would require computational time and is costly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234" name="Google Shape;234;p46"/>
          <p:cNvGraphicFramePr/>
          <p:nvPr/>
        </p:nvGraphicFramePr>
        <p:xfrm>
          <a:off x="2570100" y="129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{D3936A8B-9805-4F0B-B6ED-0ED2CF3C3F4E}</a:tableStyleId>
              </a:tblPr>
              <a:tblGrid>
                <a:gridCol w="837925"/>
                <a:gridCol w="1295275"/>
                <a:gridCol w="1870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Raw Error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Absolute Error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$435.80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$13,963.70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Median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-$2.60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$234.40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75" y="2629955"/>
            <a:ext cx="3916253" cy="241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053" y="2629955"/>
            <a:ext cx="3916253" cy="241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42" name="Google Shape;242;p47"/>
          <p:cNvSpPr txBox="1"/>
          <p:nvPr>
            <p:ph idx="1" type="body"/>
          </p:nvPr>
        </p:nvSpPr>
        <p:spPr>
          <a:xfrm>
            <a:off x="1303800" y="1990050"/>
            <a:ext cx="2512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90% of predictions within $5,000 of the actual price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85.5% of predictions within 5% of the actual price </a:t>
            </a:r>
            <a:endParaRPr/>
          </a:p>
        </p:txBody>
      </p:sp>
      <p:pic>
        <p:nvPicPr>
          <p:cNvPr id="243" name="Google Shape;243;p47"/>
          <p:cNvPicPr preferRelativeResize="0"/>
          <p:nvPr/>
        </p:nvPicPr>
        <p:blipFill rotWithShape="1">
          <a:blip r:embed="rId3">
            <a:alphaModFix/>
          </a:blip>
          <a:srcRect b="0" l="0" r="1263" t="0"/>
          <a:stretch/>
        </p:blipFill>
        <p:spPr>
          <a:xfrm>
            <a:off x="4926575" y="65175"/>
            <a:ext cx="3749040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575" y="2610250"/>
            <a:ext cx="3749040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99" y="2482501"/>
            <a:ext cx="3472725" cy="22869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" name="Google Shape;250;p48"/>
          <p:cNvGraphicFramePr/>
          <p:nvPr/>
        </p:nvGraphicFramePr>
        <p:xfrm>
          <a:off x="1398025" y="70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{0D69C618-9F69-47D3-90AC-AAD8119C8B02}</a:tableStyleId>
              </a:tblPr>
              <a:tblGrid>
                <a:gridCol w="2661475"/>
                <a:gridCol w="1961525"/>
                <a:gridCol w="2111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Median Error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Within 5% of Sale Price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Zillow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6.4%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41.6%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Group 4 Model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0.05%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85.5%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51" name="Google Shape;2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600" y="2482498"/>
            <a:ext cx="3402287" cy="2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7" name="Google Shape;257;p4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Better performance than Zillow with on market assets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Expand out to other metro areas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PySpark </a:t>
            </a:r>
            <a:r>
              <a:rPr lang="en"/>
              <a:t>should</a:t>
            </a:r>
            <a:r>
              <a:rPr lang="en"/>
              <a:t> allow the model to be robust for scaling to </a:t>
            </a:r>
            <a:r>
              <a:rPr lang="en"/>
              <a:t>additional</a:t>
            </a:r>
            <a:r>
              <a:rPr lang="en"/>
              <a:t> data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Likely run into Zillow’s issue with making poor predictions after </a:t>
            </a:r>
            <a:r>
              <a:rPr lang="en"/>
              <a:t>bargaining</a:t>
            </a:r>
            <a:r>
              <a:rPr lang="en"/>
              <a:t> and final price is decided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687325" y="1386425"/>
            <a:ext cx="2996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Highly profitable market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Housing market currently skyrocketing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Corporations looking to move into the space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7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>
            <a:off x="4023400" y="1212025"/>
            <a:ext cx="4538700" cy="27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 txBox="1"/>
          <p:nvPr/>
        </p:nvSpPr>
        <p:spPr>
          <a:xfrm>
            <a:off x="1228125" y="4811975"/>
            <a:ext cx="3832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Nunito"/>
                <a:ea typeface="Nunito"/>
                <a:cs typeface="Nunito"/>
                <a:sym typeface="Nunito"/>
              </a:rPr>
              <a:t>Credit: https://www.bloomberg.com/opinion/articles/2022-04-05/the-housing-market-is-hot-but-certainly-not-unhinged</a:t>
            </a:r>
            <a:endParaRPr sz="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23675" y="1618525"/>
            <a:ext cx="3071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 </a:t>
            </a:r>
            <a:r>
              <a:rPr lang="en"/>
              <a:t>changing</a:t>
            </a:r>
            <a:r>
              <a:rPr lang="en"/>
              <a:t> market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Detailed data is highly </a:t>
            </a:r>
            <a:r>
              <a:rPr lang="en"/>
              <a:t>coveted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difficult modeling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Continuous Failed Attempts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575" y="1028252"/>
            <a:ext cx="3876050" cy="12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975" y="2467626"/>
            <a:ext cx="2511000" cy="17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775" y="2461339"/>
            <a:ext cx="2440224" cy="175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82" name="Google Shape;182;p39"/>
          <p:cNvSpPr txBox="1"/>
          <p:nvPr>
            <p:ph idx="1" type="body"/>
          </p:nvPr>
        </p:nvSpPr>
        <p:spPr>
          <a:xfrm>
            <a:off x="938500" y="1386425"/>
            <a:ext cx="385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Analyze the housing market in the </a:t>
            </a:r>
            <a:r>
              <a:rPr lang="en"/>
              <a:t>Pacific</a:t>
            </a:r>
            <a:r>
              <a:rPr lang="en"/>
              <a:t> Northwest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where model is making poor predictions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any arbitrage </a:t>
            </a:r>
            <a:r>
              <a:rPr lang="en"/>
              <a:t>opportunities</a:t>
            </a:r>
            <a:r>
              <a:rPr lang="en"/>
              <a:t> 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Compare our model to Zillow’s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Computed on AWS</a:t>
            </a:r>
            <a:endParaRPr/>
          </a:p>
        </p:txBody>
      </p:sp>
      <p:graphicFrame>
        <p:nvGraphicFramePr>
          <p:cNvPr id="183" name="Google Shape;183;p39"/>
          <p:cNvGraphicFramePr/>
          <p:nvPr/>
        </p:nvGraphicFramePr>
        <p:xfrm>
          <a:off x="4921475" y="5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{0D69C618-9F69-47D3-90AC-AAD8119C8B02}</a:tableStyleId>
              </a:tblPr>
              <a:tblGrid>
                <a:gridCol w="1605525"/>
                <a:gridCol w="1183275"/>
                <a:gridCol w="1273850"/>
              </a:tblGrid>
              <a:tr h="59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Metropolitan Area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Median Error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Within 5% of Sale Price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Atlanta, GA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Baltimore, MD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Boston, MA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Charlotte, 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40.6%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Chicago, 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Cincinnati, OH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Cleveland, OH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29.0%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u="sng"/>
                        <a:t>Seattle, WA</a:t>
                      </a:r>
                      <a:endParaRPr i="1" u="sng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u="sng"/>
                        <a:t>6.4%</a:t>
                      </a:r>
                      <a:endParaRPr i="1" u="sng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u="sng"/>
                        <a:t>41.6%</a:t>
                      </a:r>
                      <a:endParaRPr i="1" u="sng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89" name="Google Shape;189;p40"/>
          <p:cNvSpPr txBox="1"/>
          <p:nvPr>
            <p:ph idx="1" type="body"/>
          </p:nvPr>
        </p:nvSpPr>
        <p:spPr>
          <a:xfrm>
            <a:off x="938500" y="1616050"/>
            <a:ext cx="3334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Metrics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515</a:t>
            </a:r>
            <a:r>
              <a:rPr lang="en"/>
              <a:t> KB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4600 Rows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18 Columns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Pacific Northwest - Seattle Metropolitan Area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0" name="Google Shape;190;p40"/>
          <p:cNvGraphicFramePr/>
          <p:nvPr/>
        </p:nvGraphicFramePr>
        <p:xfrm>
          <a:off x="4545725" y="69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{D3936A8B-9805-4F0B-B6ED-0ED2CF3C3F4E}</a:tableStyleId>
              </a:tblPr>
              <a:tblGrid>
                <a:gridCol w="2104275"/>
                <a:gridCol w="21042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Columns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Numeric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Price (y-var)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Bedrooms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Bathrooms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SqFt Living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SqFt Lot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Floors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Waterfront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View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Condition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SqFt above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SqFt basement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Year Build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Year Renovated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Street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City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Zip Code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Country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96" name="Google Shape;1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75" y="889400"/>
            <a:ext cx="3085425" cy="203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175" y="124700"/>
            <a:ext cx="3085425" cy="209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75" y="2962575"/>
            <a:ext cx="3085425" cy="21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0175" y="2402350"/>
            <a:ext cx="3085425" cy="266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05" name="Google Shape;205;p42"/>
          <p:cNvSpPr txBox="1"/>
          <p:nvPr>
            <p:ph idx="1" type="body"/>
          </p:nvPr>
        </p:nvSpPr>
        <p:spPr>
          <a:xfrm>
            <a:off x="311700" y="12073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Cleaning: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 through the data to ensure usability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Removing prices with zero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Checking rows with duplicate addresses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6" name="Google Shape;206;p42"/>
          <p:cNvGraphicFramePr/>
          <p:nvPr/>
        </p:nvGraphicFramePr>
        <p:xfrm>
          <a:off x="5544150" y="78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{0D69C618-9F69-47D3-90AC-AAD8119C8B02}</a:tableStyleId>
              </a:tblPr>
              <a:tblGrid>
                <a:gridCol w="866775"/>
                <a:gridCol w="885825"/>
              </a:tblGrid>
              <a:tr h="48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Prices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 of price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</a:t>
                      </a: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</a:t>
                      </a:r>
                      <a:r>
                        <a:rPr lang="en" sz="1100"/>
                        <a:t>300000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$</a:t>
                      </a:r>
                      <a:r>
                        <a:rPr lang="en" sz="1100"/>
                        <a:t>400000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" name="Google Shape;207;p42"/>
          <p:cNvGraphicFramePr/>
          <p:nvPr/>
        </p:nvGraphicFramePr>
        <p:xfrm>
          <a:off x="4690400" y="305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{0D69C618-9F69-47D3-90AC-AAD8119C8B02}</a:tableStyleId>
              </a:tblPr>
              <a:tblGrid>
                <a:gridCol w="2614125"/>
                <a:gridCol w="846000"/>
              </a:tblGrid>
              <a:tr h="44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Addresses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 of Addresses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2520 Mulberry Walk NE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2500 Mulberry Walk NE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3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8434 W Mercer Way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8" name="Google Shape;208;p42"/>
          <p:cNvGraphicFramePr/>
          <p:nvPr/>
        </p:nvGraphicFramePr>
        <p:xfrm>
          <a:off x="1164525" y="333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{0D69C618-9F69-47D3-90AC-AAD8119C8B02}</a:tableStyleId>
              </a:tblPr>
              <a:tblGrid>
                <a:gridCol w="1279325"/>
                <a:gridCol w="1771375"/>
              </a:tblGrid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Bedrooms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 of bedrooms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709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214" name="Google Shape;214;p4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 Engineering PySpark Pipeline: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Tokenize and HashingTF on Street Names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Hot on Encoding Cities and Zip Codes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pic>
        <p:nvPicPr>
          <p:cNvPr id="220" name="Google Shape;220;p44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4407651" y="508050"/>
            <a:ext cx="3436625" cy="212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4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4407638" y="2878700"/>
            <a:ext cx="3478598" cy="20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4"/>
          <p:cNvSpPr txBox="1"/>
          <p:nvPr>
            <p:ph idx="1" type="body"/>
          </p:nvPr>
        </p:nvSpPr>
        <p:spPr>
          <a:xfrm>
            <a:off x="269625" y="1064775"/>
            <a:ext cx="39777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Modeling Pyspark Machine Learning</a:t>
            </a:r>
            <a:r>
              <a:rPr lang="en" sz="1100"/>
              <a:t>: 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GLM - Linear Regression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70/30 training and testing split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Metrics are R^2 and RMSE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4C0700"/>
      </a:dk1>
      <a:lt1>
        <a:srgbClr val="FFFFFF"/>
      </a:lt1>
      <a:dk2>
        <a:srgbClr val="A00309"/>
      </a:dk2>
      <a:lt2>
        <a:srgbClr val="01ACAD"/>
      </a:lt2>
      <a:accent1>
        <a:srgbClr val="04B2FF"/>
      </a:accent1>
      <a:accent2>
        <a:srgbClr val="0382B9"/>
      </a:accent2>
      <a:accent3>
        <a:srgbClr val="CE464A"/>
      </a:accent3>
      <a:accent4>
        <a:srgbClr val="00E1FF"/>
      </a:accent4>
      <a:accent5>
        <a:srgbClr val="00AD79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